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58" r:id="rId3"/>
    <p:sldId id="272" r:id="rId4"/>
    <p:sldId id="273" r:id="rId5"/>
    <p:sldId id="260" r:id="rId6"/>
    <p:sldId id="268" r:id="rId7"/>
    <p:sldId id="270" r:id="rId8"/>
    <p:sldId id="261" r:id="rId9"/>
    <p:sldId id="271" r:id="rId10"/>
    <p:sldId id="262" r:id="rId11"/>
    <p:sldId id="263" r:id="rId12"/>
    <p:sldId id="265" r:id="rId13"/>
    <p:sldId id="266" r:id="rId14"/>
    <p:sldId id="274" r:id="rId15"/>
    <p:sldId id="275" r:id="rId16"/>
    <p:sldId id="279" r:id="rId17"/>
    <p:sldId id="280" r:id="rId18"/>
    <p:sldId id="277" r:id="rId19"/>
    <p:sldId id="281" r:id="rId20"/>
    <p:sldId id="276" r:id="rId21"/>
    <p:sldId id="282"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F61C48-2244-4E20-9FEA-E61A66E22768}" type="datetimeFigureOut">
              <a:rPr lang="en-US" smtClean="0"/>
              <a:t>3/24/2012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44238-9D06-42E9-A637-16BCF72C19DF}" type="slidenum">
              <a:rPr lang="en-US" smtClean="0"/>
              <a:t>‹#›</a:t>
            </a:fld>
            <a:endParaRPr lang="en-US" dirty="0"/>
          </a:p>
        </p:txBody>
      </p:sp>
    </p:spTree>
    <p:extLst>
      <p:ext uri="{BB962C8B-B14F-4D97-AF65-F5344CB8AC3E}">
        <p14:creationId xmlns:p14="http://schemas.microsoft.com/office/powerpoint/2010/main" val="147068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12</a:t>
            </a:fld>
            <a:endParaRPr lang="en-US" dirty="0"/>
          </a:p>
        </p:txBody>
      </p:sp>
    </p:spTree>
    <p:extLst>
      <p:ext uri="{BB962C8B-B14F-4D97-AF65-F5344CB8AC3E}">
        <p14:creationId xmlns:p14="http://schemas.microsoft.com/office/powerpoint/2010/main" val="2497443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13</a:t>
            </a:fld>
            <a:endParaRPr lang="en-US" dirty="0"/>
          </a:p>
        </p:txBody>
      </p:sp>
    </p:spTree>
    <p:extLst>
      <p:ext uri="{BB962C8B-B14F-4D97-AF65-F5344CB8AC3E}">
        <p14:creationId xmlns:p14="http://schemas.microsoft.com/office/powerpoint/2010/main" val="2497443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14</a:t>
            </a:fld>
            <a:endParaRPr lang="en-US" dirty="0"/>
          </a:p>
        </p:txBody>
      </p:sp>
    </p:spTree>
    <p:extLst>
      <p:ext uri="{BB962C8B-B14F-4D97-AF65-F5344CB8AC3E}">
        <p14:creationId xmlns:p14="http://schemas.microsoft.com/office/powerpoint/2010/main" val="2497443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15</a:t>
            </a:fld>
            <a:endParaRPr lang="en-US" dirty="0"/>
          </a:p>
        </p:txBody>
      </p:sp>
    </p:spTree>
    <p:extLst>
      <p:ext uri="{BB962C8B-B14F-4D97-AF65-F5344CB8AC3E}">
        <p14:creationId xmlns:p14="http://schemas.microsoft.com/office/powerpoint/2010/main" val="2497443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16</a:t>
            </a:fld>
            <a:endParaRPr lang="en-US" dirty="0"/>
          </a:p>
        </p:txBody>
      </p:sp>
    </p:spTree>
    <p:extLst>
      <p:ext uri="{BB962C8B-B14F-4D97-AF65-F5344CB8AC3E}">
        <p14:creationId xmlns:p14="http://schemas.microsoft.com/office/powerpoint/2010/main" val="2497443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17</a:t>
            </a:fld>
            <a:endParaRPr lang="en-US" dirty="0"/>
          </a:p>
        </p:txBody>
      </p:sp>
    </p:spTree>
    <p:extLst>
      <p:ext uri="{BB962C8B-B14F-4D97-AF65-F5344CB8AC3E}">
        <p14:creationId xmlns:p14="http://schemas.microsoft.com/office/powerpoint/2010/main" val="2497443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18</a:t>
            </a:fld>
            <a:endParaRPr lang="en-US" dirty="0"/>
          </a:p>
        </p:txBody>
      </p:sp>
    </p:spTree>
    <p:extLst>
      <p:ext uri="{BB962C8B-B14F-4D97-AF65-F5344CB8AC3E}">
        <p14:creationId xmlns:p14="http://schemas.microsoft.com/office/powerpoint/2010/main" val="2497443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19</a:t>
            </a:fld>
            <a:endParaRPr lang="en-US" dirty="0"/>
          </a:p>
        </p:txBody>
      </p:sp>
    </p:spTree>
    <p:extLst>
      <p:ext uri="{BB962C8B-B14F-4D97-AF65-F5344CB8AC3E}">
        <p14:creationId xmlns:p14="http://schemas.microsoft.com/office/powerpoint/2010/main" val="2497443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844238-9D06-42E9-A637-16BCF72C19DF}" type="slidenum">
              <a:rPr lang="en-US" smtClean="0"/>
              <a:t>20</a:t>
            </a:fld>
            <a:endParaRPr lang="en-US" dirty="0"/>
          </a:p>
        </p:txBody>
      </p:sp>
    </p:spTree>
    <p:extLst>
      <p:ext uri="{BB962C8B-B14F-4D97-AF65-F5344CB8AC3E}">
        <p14:creationId xmlns:p14="http://schemas.microsoft.com/office/powerpoint/2010/main" val="2497443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3/24/2012</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3/24/2012</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3/24/2012</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mailto:ecvess@gmail.com" TargetMode="External"/><Relationship Id="rId2" Type="http://schemas.openxmlformats.org/officeDocument/2006/relationships/hyperlink" Target="mailto:eric@adnamis.org"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advancingnativemissions.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819400"/>
            <a:ext cx="6858000" cy="3657600"/>
          </a:xfrm>
        </p:spPr>
        <p:txBody>
          <a:bodyPr>
            <a:normAutofit lnSpcReduction="10000"/>
          </a:bodyPr>
          <a:lstStyle/>
          <a:p>
            <a:r>
              <a:rPr lang="en-US" sz="3200" b="0" dirty="0">
                <a:solidFill>
                  <a:schemeClr val="tx1"/>
                </a:solidFill>
              </a:rPr>
              <a:t>Promoting unhealthy dependency </a:t>
            </a:r>
          </a:p>
          <a:p>
            <a:r>
              <a:rPr lang="en-US" sz="2400" b="0" dirty="0">
                <a:solidFill>
                  <a:schemeClr val="tx1"/>
                </a:solidFill>
              </a:rPr>
              <a:t>or</a:t>
            </a:r>
            <a:r>
              <a:rPr lang="en-US" sz="3200" b="0" dirty="0">
                <a:solidFill>
                  <a:schemeClr val="tx1"/>
                </a:solidFill>
              </a:rPr>
              <a:t> </a:t>
            </a:r>
          </a:p>
          <a:p>
            <a:r>
              <a:rPr lang="en-US" sz="3200" b="0" dirty="0">
                <a:solidFill>
                  <a:schemeClr val="tx1"/>
                </a:solidFill>
              </a:rPr>
              <a:t>practicing biblical advocacy</a:t>
            </a:r>
            <a:r>
              <a:rPr lang="en-US" sz="3200" b="0" dirty="0" smtClean="0">
                <a:solidFill>
                  <a:schemeClr val="tx1"/>
                </a:solidFill>
              </a:rPr>
              <a:t>?</a:t>
            </a:r>
          </a:p>
          <a:p>
            <a:endParaRPr lang="en-US" sz="1200" b="0" dirty="0">
              <a:solidFill>
                <a:schemeClr val="tx1"/>
              </a:solidFill>
            </a:endParaRPr>
          </a:p>
          <a:p>
            <a:r>
              <a:rPr lang="en-US" sz="3200" cap="none" spc="0" dirty="0" smtClean="0">
                <a:solidFill>
                  <a:srgbClr val="C00000"/>
                </a:solidFill>
                <a:cs typeface="Arial" pitchFamily="34" charset="0"/>
              </a:rPr>
              <a:t>Eric Vess</a:t>
            </a:r>
          </a:p>
          <a:p>
            <a:r>
              <a:rPr lang="en-US" cap="none" spc="0" dirty="0" smtClean="0">
                <a:solidFill>
                  <a:srgbClr val="C00000"/>
                </a:solidFill>
              </a:rPr>
              <a:t>ANM US Director: Reaching the Remaining Unreached (RRU)</a:t>
            </a:r>
            <a:endParaRPr lang="en-US" cap="none" spc="0" dirty="0">
              <a:solidFill>
                <a:srgbClr val="C00000"/>
              </a:solidFill>
            </a:endParaRPr>
          </a:p>
        </p:txBody>
      </p:sp>
      <p:sp>
        <p:nvSpPr>
          <p:cNvPr id="2" name="Title 1"/>
          <p:cNvSpPr>
            <a:spLocks noGrp="1"/>
          </p:cNvSpPr>
          <p:nvPr>
            <p:ph type="ctrTitle"/>
          </p:nvPr>
        </p:nvSpPr>
        <p:spPr>
          <a:xfrm>
            <a:off x="457200" y="381000"/>
            <a:ext cx="5105400" cy="1905000"/>
          </a:xfrm>
        </p:spPr>
        <p:txBody>
          <a:bodyPr>
            <a:noAutofit/>
          </a:bodyPr>
          <a:lstStyle/>
          <a:p>
            <a:pPr algn="l"/>
            <a:r>
              <a:rPr lang="en-US" sz="4000" b="1" dirty="0" smtClean="0">
                <a:solidFill>
                  <a:srgbClr val="C00000"/>
                </a:solidFill>
                <a:effectLst>
                  <a:outerShdw blurRad="38100" dist="38100" dir="2700000" algn="tl">
                    <a:srgbClr val="000000">
                      <a:alpha val="43137"/>
                    </a:srgbClr>
                  </a:outerShdw>
                </a:effectLst>
              </a:rPr>
              <a:t>Facilitating 	Indigenous 			Ministries</a:t>
            </a:r>
            <a:endParaRPr lang="en-US" sz="4000"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Tree>
    <p:extLst>
      <p:ext uri="{BB962C8B-B14F-4D97-AF65-F5344CB8AC3E}">
        <p14:creationId xmlns:p14="http://schemas.microsoft.com/office/powerpoint/2010/main" val="304338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819400"/>
            <a:ext cx="7467600" cy="3657600"/>
          </a:xfrm>
        </p:spPr>
        <p:txBody>
          <a:bodyPr>
            <a:normAutofit/>
          </a:bodyPr>
          <a:lstStyle/>
          <a:p>
            <a:pPr algn="l"/>
            <a:r>
              <a:rPr lang="en-US" sz="2400" cap="none" spc="0" dirty="0" smtClean="0">
                <a:solidFill>
                  <a:schemeClr val="tx1"/>
                </a:solidFill>
              </a:rPr>
              <a:t>A “Send Money” Case Study:</a:t>
            </a:r>
          </a:p>
          <a:p>
            <a:pPr algn="l"/>
            <a:r>
              <a:rPr lang="en-US" sz="3200" cap="none" spc="0" dirty="0" smtClean="0">
                <a:solidFill>
                  <a:srgbClr val="C00000"/>
                </a:solidFill>
              </a:rPr>
              <a:t>Project: </a:t>
            </a:r>
            <a:r>
              <a:rPr lang="en-US" sz="3200" b="0" cap="none" spc="0" dirty="0" smtClean="0">
                <a:solidFill>
                  <a:srgbClr val="C00000"/>
                </a:solidFill>
              </a:rPr>
              <a:t>Building the largest </a:t>
            </a:r>
            <a:r>
              <a:rPr lang="en-US" sz="3200" b="0" cap="none" spc="0" dirty="0">
                <a:solidFill>
                  <a:srgbClr val="C00000"/>
                </a:solidFill>
              </a:rPr>
              <a:t>c</a:t>
            </a:r>
            <a:r>
              <a:rPr lang="en-US" sz="3200" b="0" cap="none" spc="0" dirty="0" smtClean="0">
                <a:solidFill>
                  <a:srgbClr val="C00000"/>
                </a:solidFill>
              </a:rPr>
              <a:t>hurch</a:t>
            </a:r>
          </a:p>
          <a:p>
            <a:pPr algn="l"/>
            <a:r>
              <a:rPr lang="en-US" sz="3200" b="0" cap="none" spc="0" dirty="0">
                <a:solidFill>
                  <a:srgbClr val="C00000"/>
                </a:solidFill>
              </a:rPr>
              <a:t>b</a:t>
            </a:r>
            <a:r>
              <a:rPr lang="en-US" sz="3200" b="0" cap="none" spc="0" dirty="0" smtClean="0">
                <a:solidFill>
                  <a:srgbClr val="C00000"/>
                </a:solidFill>
              </a:rPr>
              <a:t>uilding &amp; training center in country</a:t>
            </a:r>
          </a:p>
          <a:p>
            <a:pPr algn="l"/>
            <a:endParaRPr lang="en-US" sz="1100" b="0" cap="none" spc="0" dirty="0" smtClean="0">
              <a:solidFill>
                <a:srgbClr val="C00000"/>
              </a:solidFill>
            </a:endParaRPr>
          </a:p>
          <a:p>
            <a:pPr algn="l"/>
            <a:r>
              <a:rPr lang="en-US" sz="3200" cap="none" spc="0" dirty="0" smtClean="0">
                <a:solidFill>
                  <a:schemeClr val="tx1"/>
                </a:solidFill>
              </a:rPr>
              <a:t>Partners:  </a:t>
            </a:r>
            <a:r>
              <a:rPr lang="en-US" sz="3200" b="0" cap="none" spc="0" dirty="0" smtClean="0">
                <a:solidFill>
                  <a:schemeClr val="tx1"/>
                </a:solidFill>
              </a:rPr>
              <a:t>A US-based </a:t>
            </a:r>
            <a:r>
              <a:rPr lang="en-US" sz="3200" b="0" cap="none" spc="0" dirty="0" err="1" smtClean="0">
                <a:solidFill>
                  <a:schemeClr val="tx1"/>
                </a:solidFill>
              </a:rPr>
              <a:t>para</a:t>
            </a:r>
            <a:r>
              <a:rPr lang="en-US" sz="3200" b="0" cap="none" spc="0" dirty="0" smtClean="0">
                <a:solidFill>
                  <a:schemeClr val="tx1"/>
                </a:solidFill>
              </a:rPr>
              <a:t>-church </a:t>
            </a:r>
          </a:p>
          <a:p>
            <a:pPr algn="l"/>
            <a:r>
              <a:rPr lang="en-US" sz="3200" b="0" cap="none" spc="0" dirty="0" smtClean="0">
                <a:solidFill>
                  <a:schemeClr val="tx1"/>
                </a:solidFill>
              </a:rPr>
              <a:t>partnership ministry and a prominent </a:t>
            </a:r>
          </a:p>
          <a:p>
            <a:pPr algn="l"/>
            <a:r>
              <a:rPr lang="en-US" sz="3200" b="0" cap="none" spc="0" dirty="0" smtClean="0">
                <a:solidFill>
                  <a:schemeClr val="tx1"/>
                </a:solidFill>
              </a:rPr>
              <a:t>national (indigenous) pastor </a:t>
            </a:r>
          </a:p>
          <a:p>
            <a:pPr algn="l"/>
            <a:endParaRPr lang="en-US" sz="3200" b="0" cap="none" spc="0"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1329750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Key Issues</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Motive &amp; Agenda Issues:</a:t>
            </a:r>
          </a:p>
          <a:p>
            <a:pPr marL="800100" lvl="1" indent="-342900" algn="l">
              <a:buFont typeface="Wingdings" pitchFamily="2" charset="2"/>
              <a:buChar char="Ø"/>
            </a:pPr>
            <a:r>
              <a:rPr lang="en-US" sz="2000" b="0" cap="none" spc="0" dirty="0" smtClean="0">
                <a:solidFill>
                  <a:schemeClr val="tx1"/>
                </a:solidFill>
              </a:rPr>
              <a:t>Both leaders are convinced that the project will enhance the spread of the Gospel in country</a:t>
            </a:r>
          </a:p>
          <a:p>
            <a:pPr marL="1257300" lvl="2" indent="-342900" algn="l">
              <a:buFont typeface="Wingdings" pitchFamily="2" charset="2"/>
              <a:buChar char="Ø"/>
            </a:pPr>
            <a:r>
              <a:rPr lang="en-US" sz="1800" dirty="0" smtClean="0"/>
              <a:t>By providing a larger training facility for church planters</a:t>
            </a:r>
          </a:p>
          <a:p>
            <a:pPr marL="1257300" lvl="2" indent="-342900" algn="l">
              <a:buFont typeface="Wingdings" pitchFamily="2" charset="2"/>
              <a:buChar char="Ø"/>
            </a:pPr>
            <a:r>
              <a:rPr lang="en-US" sz="1800" b="0" cap="none" spc="0" dirty="0" smtClean="0">
                <a:solidFill>
                  <a:schemeClr val="tx1"/>
                </a:solidFill>
              </a:rPr>
              <a:t>By fulfilling the national pastor’s vision to train new church planters for all regions of the country</a:t>
            </a:r>
          </a:p>
          <a:p>
            <a:pPr marL="800100" lvl="1" indent="-342900" algn="l">
              <a:buFont typeface="Wingdings" pitchFamily="2" charset="2"/>
              <a:buChar char="Ø"/>
            </a:pPr>
            <a:r>
              <a:rPr lang="en-US" sz="2000" dirty="0" smtClean="0">
                <a:solidFill>
                  <a:schemeClr val="tx1"/>
                </a:solidFill>
              </a:rPr>
              <a:t>Both leaders also believe that the project will help build the reputation and status of the national pastor</a:t>
            </a:r>
          </a:p>
          <a:p>
            <a:pPr marL="800100" lvl="1" indent="-342900" algn="l">
              <a:buFont typeface="Wingdings" pitchFamily="2" charset="2"/>
              <a:buChar char="Ø"/>
            </a:pPr>
            <a:endParaRPr lang="en-US" b="0" cap="none" spc="0" dirty="0" smtClean="0">
              <a:solidFill>
                <a:schemeClr val="tx1"/>
              </a:solidFill>
            </a:endParaRP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492027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Key Issues</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Personality &amp; Relational Issues:</a:t>
            </a:r>
          </a:p>
          <a:p>
            <a:pPr marL="800100" lvl="1" indent="-342900" algn="l">
              <a:buFont typeface="Wingdings" pitchFamily="2" charset="2"/>
              <a:buChar char="Ø"/>
            </a:pPr>
            <a:r>
              <a:rPr lang="en-US" sz="2000" b="0" cap="none" spc="0" dirty="0" smtClean="0">
                <a:solidFill>
                  <a:schemeClr val="tx1"/>
                </a:solidFill>
              </a:rPr>
              <a:t>Both leaders are </a:t>
            </a:r>
            <a:r>
              <a:rPr lang="en-US" sz="2000" dirty="0">
                <a:solidFill>
                  <a:schemeClr val="tx1"/>
                </a:solidFill>
              </a:rPr>
              <a:t>entrepreneurs w/minimal </a:t>
            </a:r>
            <a:r>
              <a:rPr lang="en-US" sz="2000" dirty="0" smtClean="0">
                <a:solidFill>
                  <a:schemeClr val="tx1"/>
                </a:solidFill>
              </a:rPr>
              <a:t>accountability</a:t>
            </a:r>
            <a:endParaRPr lang="en-US" sz="1800" dirty="0" smtClean="0">
              <a:solidFill>
                <a:schemeClr val="tx1"/>
              </a:solidFill>
            </a:endParaRPr>
          </a:p>
          <a:p>
            <a:pPr marL="800100" lvl="1" indent="-342900" algn="l">
              <a:buFont typeface="Wingdings" pitchFamily="2" charset="2"/>
              <a:buChar char="Ø"/>
            </a:pPr>
            <a:r>
              <a:rPr lang="en-US" sz="2000" b="0" cap="none" spc="0" dirty="0" smtClean="0">
                <a:solidFill>
                  <a:schemeClr val="tx1"/>
                </a:solidFill>
              </a:rPr>
              <a:t>National pastor is </a:t>
            </a:r>
            <a:r>
              <a:rPr lang="en-US" sz="2000" dirty="0" smtClean="0">
                <a:solidFill>
                  <a:schemeClr val="tx1"/>
                </a:solidFill>
              </a:rPr>
              <a:t>leader</a:t>
            </a:r>
            <a:r>
              <a:rPr lang="en-US" sz="2000" b="0" cap="none" spc="0" dirty="0" smtClean="0">
                <a:solidFill>
                  <a:schemeClr val="tx1"/>
                </a:solidFill>
              </a:rPr>
              <a:t> of 2</a:t>
            </a:r>
            <a:r>
              <a:rPr lang="en-US" sz="2000" b="0" cap="none" spc="0" baseline="30000" dirty="0" smtClean="0">
                <a:solidFill>
                  <a:schemeClr val="tx1"/>
                </a:solidFill>
              </a:rPr>
              <a:t>nd</a:t>
            </a:r>
            <a:r>
              <a:rPr lang="en-US" sz="2000" b="0" cap="none" spc="0" dirty="0" smtClean="0">
                <a:solidFill>
                  <a:schemeClr val="tx1"/>
                </a:solidFill>
              </a:rPr>
              <a:t> largest church in country</a:t>
            </a:r>
          </a:p>
          <a:p>
            <a:pPr marL="800100" lvl="1" indent="-342900" algn="l">
              <a:buFont typeface="Wingdings" pitchFamily="2" charset="2"/>
              <a:buChar char="Ø"/>
            </a:pPr>
            <a:r>
              <a:rPr lang="en-US" sz="2000" dirty="0" smtClean="0">
                <a:solidFill>
                  <a:schemeClr val="tx1"/>
                </a:solidFill>
              </a:rPr>
              <a:t>Para-church leader defines partnership as a marriage </a:t>
            </a:r>
          </a:p>
          <a:p>
            <a:pPr marL="800100" lvl="1" indent="-342900" algn="l">
              <a:buFont typeface="Wingdings" pitchFamily="2" charset="2"/>
              <a:buChar char="Ø"/>
            </a:pPr>
            <a:r>
              <a:rPr lang="en-US" sz="2000" dirty="0" smtClean="0">
                <a:solidFill>
                  <a:schemeClr val="tx1"/>
                </a:solidFill>
              </a:rPr>
              <a:t>Para-church </a:t>
            </a:r>
            <a:r>
              <a:rPr lang="en-US" sz="2000" dirty="0">
                <a:solidFill>
                  <a:schemeClr val="tx1"/>
                </a:solidFill>
              </a:rPr>
              <a:t>leader agrees to fund based primarily </a:t>
            </a:r>
            <a:r>
              <a:rPr lang="en-US" sz="2000" dirty="0" smtClean="0">
                <a:solidFill>
                  <a:schemeClr val="tx1"/>
                </a:solidFill>
              </a:rPr>
              <a:t>on</a:t>
            </a:r>
          </a:p>
          <a:p>
            <a:pPr lvl="1" algn="l"/>
            <a:r>
              <a:rPr lang="en-US" sz="2000" dirty="0">
                <a:solidFill>
                  <a:schemeClr val="tx1"/>
                </a:solidFill>
              </a:rPr>
              <a:t> </a:t>
            </a:r>
            <a:r>
              <a:rPr lang="en-US" sz="2000" dirty="0" smtClean="0">
                <a:solidFill>
                  <a:schemeClr val="tx1"/>
                </a:solidFill>
              </a:rPr>
              <a:t>     personal </a:t>
            </a:r>
            <a:r>
              <a:rPr lang="en-US" sz="2000" dirty="0">
                <a:solidFill>
                  <a:schemeClr val="tx1"/>
                </a:solidFill>
              </a:rPr>
              <a:t>relationship with the national pastor </a:t>
            </a: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398242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Key Issues</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Accountability &amp; Financial Issues:</a:t>
            </a:r>
          </a:p>
          <a:p>
            <a:pPr marL="800100" lvl="1" indent="-342900" algn="l">
              <a:buFont typeface="Wingdings" pitchFamily="2" charset="2"/>
              <a:buChar char="Ø"/>
            </a:pPr>
            <a:r>
              <a:rPr lang="en-US" sz="2000" b="0" cap="none" spc="0" dirty="0" smtClean="0">
                <a:solidFill>
                  <a:schemeClr val="tx1"/>
                </a:solidFill>
              </a:rPr>
              <a:t>Both leaders accustomed to making unilateral decisions</a:t>
            </a:r>
          </a:p>
          <a:p>
            <a:pPr marL="1257300" lvl="2" indent="-342900" algn="l">
              <a:buFont typeface="Wingdings" pitchFamily="2" charset="2"/>
              <a:buChar char="Ø"/>
            </a:pPr>
            <a:r>
              <a:rPr lang="en-US" sz="1800" dirty="0">
                <a:solidFill>
                  <a:schemeClr val="tx1"/>
                </a:solidFill>
              </a:rPr>
              <a:t>National pastor </a:t>
            </a:r>
            <a:r>
              <a:rPr lang="en-US" sz="1800" dirty="0" smtClean="0">
                <a:solidFill>
                  <a:schemeClr val="tx1"/>
                </a:solidFill>
              </a:rPr>
              <a:t>pushes </a:t>
            </a:r>
            <a:r>
              <a:rPr lang="en-US" sz="1800" dirty="0">
                <a:solidFill>
                  <a:schemeClr val="tx1"/>
                </a:solidFill>
              </a:rPr>
              <a:t>project despite opposition </a:t>
            </a:r>
            <a:r>
              <a:rPr lang="en-US" sz="1800" dirty="0" smtClean="0">
                <a:solidFill>
                  <a:schemeClr val="tx1"/>
                </a:solidFill>
              </a:rPr>
              <a:t>from </a:t>
            </a:r>
            <a:r>
              <a:rPr lang="en-US" sz="1800" dirty="0">
                <a:solidFill>
                  <a:schemeClr val="tx1"/>
                </a:solidFill>
              </a:rPr>
              <a:t>his church, especially his church </a:t>
            </a:r>
            <a:r>
              <a:rPr lang="en-US" sz="1800" dirty="0" smtClean="0"/>
              <a:t>board</a:t>
            </a:r>
            <a:endParaRPr lang="en-US" sz="1800" dirty="0">
              <a:solidFill>
                <a:schemeClr val="tx1"/>
              </a:solidFill>
            </a:endParaRPr>
          </a:p>
          <a:p>
            <a:pPr marL="800100" lvl="1" indent="-342900" algn="l">
              <a:buFont typeface="Wingdings" pitchFamily="2" charset="2"/>
              <a:buChar char="Ø"/>
            </a:pPr>
            <a:r>
              <a:rPr lang="en-US" sz="2000" b="0" cap="none" spc="0" dirty="0" smtClean="0">
                <a:solidFill>
                  <a:schemeClr val="tx1"/>
                </a:solidFill>
              </a:rPr>
              <a:t>No </a:t>
            </a:r>
            <a:r>
              <a:rPr lang="en-US" sz="2000" b="0" cap="none" spc="0" dirty="0">
                <a:solidFill>
                  <a:schemeClr val="tx1"/>
                </a:solidFill>
              </a:rPr>
              <a:t>NGO bank account </a:t>
            </a:r>
            <a:r>
              <a:rPr lang="en-US" sz="2000" dirty="0" smtClean="0">
                <a:solidFill>
                  <a:schemeClr val="tx1"/>
                </a:solidFill>
              </a:rPr>
              <a:t>is</a:t>
            </a:r>
            <a:r>
              <a:rPr lang="en-US" sz="2000" b="0" cap="none" spc="0" dirty="0" smtClean="0">
                <a:solidFill>
                  <a:schemeClr val="tx1"/>
                </a:solidFill>
              </a:rPr>
              <a:t> </a:t>
            </a:r>
            <a:r>
              <a:rPr lang="en-US" sz="2000" b="0" cap="none" spc="0" dirty="0">
                <a:solidFill>
                  <a:schemeClr val="tx1"/>
                </a:solidFill>
              </a:rPr>
              <a:t>possible (at the time), thus all funding </a:t>
            </a:r>
            <a:r>
              <a:rPr lang="en-US" sz="2000" b="0" cap="none" spc="0" dirty="0" smtClean="0">
                <a:solidFill>
                  <a:schemeClr val="tx1"/>
                </a:solidFill>
              </a:rPr>
              <a:t>is </a:t>
            </a:r>
            <a:r>
              <a:rPr lang="en-US" sz="2000" b="0" cap="none" spc="0" dirty="0">
                <a:solidFill>
                  <a:schemeClr val="tx1"/>
                </a:solidFill>
              </a:rPr>
              <a:t>sent to the pastor’s personal bank </a:t>
            </a:r>
            <a:r>
              <a:rPr lang="en-US" sz="2000" b="0" cap="none" spc="0" dirty="0" smtClean="0">
                <a:solidFill>
                  <a:schemeClr val="tx1"/>
                </a:solidFill>
              </a:rPr>
              <a:t>account</a:t>
            </a:r>
          </a:p>
          <a:p>
            <a:pPr marL="800100" lvl="1" indent="-342900" algn="l">
              <a:buFont typeface="Wingdings" pitchFamily="2" charset="2"/>
              <a:buChar char="Ø"/>
            </a:pPr>
            <a:r>
              <a:rPr lang="en-US" sz="2000" dirty="0" smtClean="0">
                <a:solidFill>
                  <a:schemeClr val="tx1"/>
                </a:solidFill>
              </a:rPr>
              <a:t>National pastor puts building up as collateral on loans</a:t>
            </a:r>
            <a:endParaRPr lang="en-US" sz="2000" b="0" cap="none" spc="0" dirty="0">
              <a:solidFill>
                <a:schemeClr val="tx1"/>
              </a:solidFill>
            </a:endParaRPr>
          </a:p>
          <a:p>
            <a:pPr marL="800100" lvl="1" indent="-342900" algn="l">
              <a:buFont typeface="Wingdings" pitchFamily="2" charset="2"/>
              <a:buChar char="Ø"/>
            </a:pPr>
            <a:r>
              <a:rPr lang="en-US" sz="2000" dirty="0" smtClean="0">
                <a:solidFill>
                  <a:schemeClr val="tx1"/>
                </a:solidFill>
              </a:rPr>
              <a:t>National pastor pays bribes to insurgent group</a:t>
            </a: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2887079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Key Issues</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Outcomes &amp; Impacts:</a:t>
            </a:r>
          </a:p>
          <a:p>
            <a:pPr marL="800100" lvl="1" indent="-342900" algn="l">
              <a:buFont typeface="Wingdings" pitchFamily="2" charset="2"/>
              <a:buChar char="Ø"/>
            </a:pPr>
            <a:r>
              <a:rPr lang="en-US" sz="2000" b="0" cap="none" spc="0" dirty="0" smtClean="0">
                <a:solidFill>
                  <a:schemeClr val="tx1"/>
                </a:solidFill>
              </a:rPr>
              <a:t>Project is completed at a cost of US$300,000+</a:t>
            </a:r>
          </a:p>
          <a:p>
            <a:pPr marL="800100" lvl="1" indent="-342900" algn="l">
              <a:buFont typeface="Wingdings" pitchFamily="2" charset="2"/>
              <a:buChar char="Ø"/>
            </a:pPr>
            <a:r>
              <a:rPr lang="en-US" sz="2000" dirty="0" smtClean="0">
                <a:solidFill>
                  <a:schemeClr val="tx1"/>
                </a:solidFill>
              </a:rPr>
              <a:t>Public dedication service is well attended by all partners </a:t>
            </a:r>
          </a:p>
          <a:p>
            <a:pPr marL="800100" lvl="1" indent="-342900" algn="l">
              <a:buFont typeface="Wingdings" pitchFamily="2" charset="2"/>
              <a:buChar char="Ø"/>
            </a:pPr>
            <a:r>
              <a:rPr lang="en-US" sz="2000" dirty="0" smtClean="0">
                <a:solidFill>
                  <a:schemeClr val="tx1"/>
                </a:solidFill>
              </a:rPr>
              <a:t>Pastor’s </a:t>
            </a:r>
            <a:r>
              <a:rPr lang="en-US" sz="2000" b="0" cap="none" spc="0" dirty="0" smtClean="0">
                <a:solidFill>
                  <a:schemeClr val="tx1"/>
                </a:solidFill>
              </a:rPr>
              <a:t>church board refuses to move worship to new site</a:t>
            </a:r>
          </a:p>
          <a:p>
            <a:pPr marL="800100" lvl="1" indent="-342900" algn="l">
              <a:buFont typeface="Wingdings" pitchFamily="2" charset="2"/>
              <a:buChar char="Ø"/>
            </a:pPr>
            <a:r>
              <a:rPr lang="en-US" sz="2000" dirty="0" smtClean="0">
                <a:solidFill>
                  <a:schemeClr val="tx1"/>
                </a:solidFill>
              </a:rPr>
              <a:t>Pastor’s loans are foreclosed and building goes to creditors</a:t>
            </a:r>
          </a:p>
          <a:p>
            <a:pPr marL="800100" lvl="1" indent="-342900" algn="l">
              <a:buFont typeface="Wingdings" pitchFamily="2" charset="2"/>
              <a:buChar char="Ø"/>
            </a:pPr>
            <a:r>
              <a:rPr lang="en-US" sz="2000" b="0" cap="none" spc="0" dirty="0" smtClean="0">
                <a:solidFill>
                  <a:schemeClr val="tx1"/>
                </a:solidFill>
              </a:rPr>
              <a:t>Building becomes a movie theater and everyone knows </a:t>
            </a:r>
            <a:endParaRPr lang="en-US" sz="2000" dirty="0" smtClean="0">
              <a:solidFill>
                <a:schemeClr val="tx1"/>
              </a:solidFill>
            </a:endParaRPr>
          </a:p>
          <a:p>
            <a:pPr marL="800100" lvl="1" indent="-342900" algn="l">
              <a:buFont typeface="Wingdings" pitchFamily="2" charset="2"/>
              <a:buChar char="Ø"/>
            </a:pPr>
            <a:r>
              <a:rPr lang="en-US" sz="2000" b="0" cap="none" spc="0" dirty="0" smtClean="0">
                <a:solidFill>
                  <a:schemeClr val="tx1"/>
                </a:solidFill>
              </a:rPr>
              <a:t>Pastor’s church splits 4 ways and all partnerships end</a:t>
            </a:r>
          </a:p>
          <a:p>
            <a:pPr marL="800100" lvl="1" indent="-342900" algn="l">
              <a:buFont typeface="Wingdings" pitchFamily="2" charset="2"/>
              <a:buChar char="Ø"/>
            </a:pPr>
            <a:r>
              <a:rPr lang="en-US" sz="2000" dirty="0" smtClean="0">
                <a:solidFill>
                  <a:schemeClr val="tx1"/>
                </a:solidFill>
              </a:rPr>
              <a:t>Para-church leader is asked by his board to step down</a:t>
            </a:r>
            <a:endParaRPr lang="en-US" sz="2000" b="0" cap="none" spc="0" dirty="0" smtClean="0">
              <a:solidFill>
                <a:schemeClr val="tx1"/>
              </a:solidFill>
            </a:endParaRPr>
          </a:p>
          <a:p>
            <a:pPr marL="800100" lvl="1" indent="-342900" algn="l">
              <a:buFont typeface="Wingdings" pitchFamily="2" charset="2"/>
              <a:buChar char="Ø"/>
            </a:pPr>
            <a:endParaRPr lang="en-US" sz="2000" dirty="0" smtClean="0">
              <a:solidFill>
                <a:schemeClr val="tx1"/>
              </a:solidFill>
            </a:endParaRP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4112989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What do we learn?</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Worst Practices:</a:t>
            </a:r>
          </a:p>
          <a:p>
            <a:pPr marL="800100" lvl="1" indent="-342900" algn="l">
              <a:buFont typeface="Wingdings" pitchFamily="2" charset="2"/>
              <a:buChar char="Ø"/>
            </a:pPr>
            <a:r>
              <a:rPr lang="en-US" sz="2000" b="1" i="1" dirty="0" smtClean="0">
                <a:solidFill>
                  <a:schemeClr val="tx1"/>
                </a:solidFill>
              </a:rPr>
              <a:t>Size = Impact </a:t>
            </a:r>
            <a:r>
              <a:rPr lang="en-US" sz="2000" b="1" dirty="0" smtClean="0">
                <a:solidFill>
                  <a:schemeClr val="tx1"/>
                </a:solidFill>
              </a:rPr>
              <a:t>fallacy / </a:t>
            </a:r>
            <a:r>
              <a:rPr lang="en-US" sz="2000" b="1" i="1" dirty="0" smtClean="0">
                <a:solidFill>
                  <a:schemeClr val="tx1"/>
                </a:solidFill>
              </a:rPr>
              <a:t>Vision = the big idea </a:t>
            </a:r>
            <a:r>
              <a:rPr lang="en-US" sz="2000" b="1" dirty="0" smtClean="0">
                <a:solidFill>
                  <a:schemeClr val="tx1"/>
                </a:solidFill>
              </a:rPr>
              <a:t>fallacy </a:t>
            </a:r>
          </a:p>
          <a:p>
            <a:pPr lvl="2" algn="l"/>
            <a:endParaRPr lang="en-US" sz="2000" dirty="0" smtClean="0">
              <a:solidFill>
                <a:schemeClr val="tx1"/>
              </a:solidFill>
            </a:endParaRP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419656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What do we learn?</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Worst Practices:</a:t>
            </a:r>
          </a:p>
          <a:p>
            <a:pPr marL="800100" lvl="1" indent="-342900" algn="l">
              <a:buFont typeface="Wingdings" pitchFamily="2" charset="2"/>
              <a:buChar char="Ø"/>
            </a:pPr>
            <a:r>
              <a:rPr lang="en-US" sz="2000" b="1" i="1" dirty="0" smtClean="0">
                <a:solidFill>
                  <a:schemeClr val="tx1"/>
                </a:solidFill>
              </a:rPr>
              <a:t>Size = Impact </a:t>
            </a:r>
            <a:r>
              <a:rPr lang="en-US" sz="2000" b="1" dirty="0" smtClean="0">
                <a:solidFill>
                  <a:schemeClr val="tx1"/>
                </a:solidFill>
              </a:rPr>
              <a:t>fallacy / </a:t>
            </a:r>
            <a:r>
              <a:rPr lang="en-US" sz="2000" b="1" i="1" dirty="0" smtClean="0">
                <a:solidFill>
                  <a:schemeClr val="tx1"/>
                </a:solidFill>
              </a:rPr>
              <a:t>Vision = the big idea </a:t>
            </a:r>
            <a:r>
              <a:rPr lang="en-US" sz="2000" b="1" dirty="0" smtClean="0">
                <a:solidFill>
                  <a:schemeClr val="tx1"/>
                </a:solidFill>
              </a:rPr>
              <a:t>fallacy</a:t>
            </a:r>
          </a:p>
          <a:p>
            <a:pPr marL="800100" lvl="1" indent="-342900" algn="l">
              <a:buFont typeface="Wingdings" pitchFamily="2" charset="2"/>
              <a:buChar char="Ø"/>
            </a:pPr>
            <a:r>
              <a:rPr lang="en-US" sz="2000" b="1" dirty="0" smtClean="0">
                <a:solidFill>
                  <a:schemeClr val="tx1"/>
                </a:solidFill>
              </a:rPr>
              <a:t>Biblically unbalanced partnership paradigm</a:t>
            </a:r>
          </a:p>
          <a:p>
            <a:pPr lvl="2" algn="l"/>
            <a:endParaRPr lang="en-US" sz="2000" dirty="0" smtClean="0">
              <a:solidFill>
                <a:schemeClr val="tx1"/>
              </a:solidFill>
            </a:endParaRP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286295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What do we learn?</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Worst Practices:</a:t>
            </a:r>
          </a:p>
          <a:p>
            <a:pPr marL="800100" lvl="1" indent="-342900" algn="l">
              <a:buFont typeface="Wingdings" pitchFamily="2" charset="2"/>
              <a:buChar char="Ø"/>
            </a:pPr>
            <a:r>
              <a:rPr lang="en-US" sz="2000" b="1" i="1" dirty="0" smtClean="0">
                <a:solidFill>
                  <a:schemeClr val="tx1"/>
                </a:solidFill>
              </a:rPr>
              <a:t>Size = Impact </a:t>
            </a:r>
            <a:r>
              <a:rPr lang="en-US" sz="2000" b="1" dirty="0" smtClean="0">
                <a:solidFill>
                  <a:schemeClr val="tx1"/>
                </a:solidFill>
              </a:rPr>
              <a:t>fallacy / </a:t>
            </a:r>
            <a:r>
              <a:rPr lang="en-US" sz="2000" b="1" i="1" dirty="0" smtClean="0">
                <a:solidFill>
                  <a:schemeClr val="tx1"/>
                </a:solidFill>
              </a:rPr>
              <a:t>Vision = the big idea </a:t>
            </a:r>
            <a:r>
              <a:rPr lang="en-US" sz="2000" b="1" dirty="0" smtClean="0">
                <a:solidFill>
                  <a:schemeClr val="tx1"/>
                </a:solidFill>
              </a:rPr>
              <a:t>fallacy</a:t>
            </a:r>
          </a:p>
          <a:p>
            <a:pPr marL="800100" lvl="1" indent="-342900" algn="l">
              <a:buFont typeface="Wingdings" pitchFamily="2" charset="2"/>
              <a:buChar char="Ø"/>
            </a:pPr>
            <a:r>
              <a:rPr lang="en-US" sz="2000" b="1" dirty="0" smtClean="0">
                <a:solidFill>
                  <a:schemeClr val="tx1"/>
                </a:solidFill>
              </a:rPr>
              <a:t>Biblically unbalanced partnership paradigm</a:t>
            </a:r>
          </a:p>
          <a:p>
            <a:pPr marL="800100" lvl="1" indent="-342900" algn="l">
              <a:buFont typeface="Wingdings" pitchFamily="2" charset="2"/>
              <a:buChar char="Ø"/>
            </a:pPr>
            <a:r>
              <a:rPr lang="en-US" sz="2000" b="1" dirty="0" smtClean="0">
                <a:solidFill>
                  <a:schemeClr val="tx1"/>
                </a:solidFill>
              </a:rPr>
              <a:t>Unilateral decision making / lack of accountability</a:t>
            </a:r>
          </a:p>
          <a:p>
            <a:pPr lvl="2" algn="l"/>
            <a:endParaRPr lang="en-US" sz="2000" dirty="0" smtClean="0">
              <a:solidFill>
                <a:schemeClr val="tx1"/>
              </a:solidFill>
            </a:endParaRP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1579844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What do we learn?</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Best Practices:</a:t>
            </a:r>
          </a:p>
          <a:p>
            <a:pPr marL="800100" lvl="1" indent="-342900" algn="l">
              <a:buFont typeface="Wingdings" pitchFamily="2" charset="2"/>
              <a:buChar char="Ø"/>
            </a:pPr>
            <a:r>
              <a:rPr lang="en-US" sz="2000" b="1" dirty="0" smtClean="0">
                <a:solidFill>
                  <a:schemeClr val="tx1"/>
                </a:solidFill>
              </a:rPr>
              <a:t>Examine our motives for every project/partnership: </a:t>
            </a:r>
          </a:p>
          <a:p>
            <a:pPr marL="1257300" lvl="2" indent="-342900" algn="l">
              <a:buFont typeface="Wingdings" pitchFamily="2" charset="2"/>
              <a:buChar char="Ø"/>
            </a:pPr>
            <a:r>
              <a:rPr lang="en-US" sz="1800" dirty="0" smtClean="0">
                <a:solidFill>
                  <a:schemeClr val="tx1"/>
                </a:solidFill>
              </a:rPr>
              <a:t>Ask: Whose “vision” is it? (2 Sam 7:1-7)</a:t>
            </a:r>
          </a:p>
          <a:p>
            <a:pPr marL="1257300" lvl="2" indent="-342900" algn="l">
              <a:buFont typeface="Wingdings" pitchFamily="2" charset="2"/>
              <a:buChar char="Ø"/>
            </a:pPr>
            <a:r>
              <a:rPr lang="en-US" sz="1800" dirty="0" smtClean="0"/>
              <a:t>Ask: Has God asked for this? </a:t>
            </a:r>
            <a:r>
              <a:rPr lang="en-US" sz="1800" smtClean="0"/>
              <a:t>(7:7) </a:t>
            </a:r>
            <a:endParaRPr lang="en-US" sz="1800" dirty="0" smtClean="0"/>
          </a:p>
          <a:p>
            <a:pPr lvl="2" algn="l"/>
            <a:endParaRPr lang="en-US" sz="2000" dirty="0" smtClean="0">
              <a:solidFill>
                <a:schemeClr val="tx1"/>
              </a:solidFill>
            </a:endParaRP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788567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What do we learn?</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Best Practices:</a:t>
            </a:r>
          </a:p>
          <a:p>
            <a:pPr marL="800100" lvl="1" indent="-342900" algn="l">
              <a:buFont typeface="Wingdings" pitchFamily="2" charset="2"/>
              <a:buChar char="Ø"/>
            </a:pPr>
            <a:r>
              <a:rPr lang="en-US" sz="2000" b="1" dirty="0" smtClean="0">
                <a:solidFill>
                  <a:schemeClr val="tx1"/>
                </a:solidFill>
              </a:rPr>
              <a:t>Examine our partnership paradigm: </a:t>
            </a:r>
          </a:p>
          <a:p>
            <a:pPr marL="1257300" lvl="2" indent="-342900" algn="l">
              <a:buFont typeface="Wingdings" pitchFamily="2" charset="2"/>
              <a:buChar char="Ø"/>
            </a:pPr>
            <a:r>
              <a:rPr lang="en-US" sz="1800" dirty="0" smtClean="0"/>
              <a:t>Is our ministry partnership healthy, mutual, accountable, and relational? (Phil 1:3-11; </a:t>
            </a:r>
            <a:r>
              <a:rPr lang="en-US" sz="1800" dirty="0" err="1" smtClean="0"/>
              <a:t>Ecc</a:t>
            </a:r>
            <a:r>
              <a:rPr lang="en-US" sz="1800" dirty="0" smtClean="0"/>
              <a:t> 4:9-12)</a:t>
            </a:r>
          </a:p>
          <a:p>
            <a:pPr marL="1714500" lvl="3" indent="-342900" algn="l">
              <a:buFont typeface="Wingdings" pitchFamily="2" charset="2"/>
              <a:buChar char="Ø"/>
            </a:pPr>
            <a:r>
              <a:rPr lang="en-US" sz="1800" dirty="0" smtClean="0">
                <a:solidFill>
                  <a:schemeClr val="tx1"/>
                </a:solidFill>
              </a:rPr>
              <a:t>Healthy: Is the relationship spiritually/doctrinally sound?</a:t>
            </a:r>
          </a:p>
          <a:p>
            <a:pPr marL="1714500" lvl="3" indent="-342900" algn="l">
              <a:buFont typeface="Wingdings" pitchFamily="2" charset="2"/>
              <a:buChar char="Ø"/>
            </a:pPr>
            <a:r>
              <a:rPr lang="en-US" sz="1800" dirty="0" smtClean="0">
                <a:solidFill>
                  <a:schemeClr val="tx1"/>
                </a:solidFill>
              </a:rPr>
              <a:t>Mutual: Is there giving and receiving by all parties? </a:t>
            </a:r>
          </a:p>
          <a:p>
            <a:pPr marL="1714500" lvl="3" indent="-342900" algn="l">
              <a:buFont typeface="Wingdings" pitchFamily="2" charset="2"/>
              <a:buChar char="Ø"/>
            </a:pPr>
            <a:r>
              <a:rPr lang="en-US" sz="1800" dirty="0" smtClean="0">
                <a:solidFill>
                  <a:schemeClr val="tx1"/>
                </a:solidFill>
              </a:rPr>
              <a:t>Accountable: Are decisions subject to checks/balances?</a:t>
            </a:r>
          </a:p>
          <a:p>
            <a:pPr marL="1714500" lvl="3" indent="-342900" algn="l">
              <a:buFont typeface="Wingdings" pitchFamily="2" charset="2"/>
              <a:buChar char="Ø"/>
            </a:pPr>
            <a:r>
              <a:rPr lang="en-US" sz="1800" dirty="0" smtClean="0">
                <a:solidFill>
                  <a:schemeClr val="tx1"/>
                </a:solidFill>
              </a:rPr>
              <a:t>Relational: Is the partnership </a:t>
            </a:r>
            <a:r>
              <a:rPr lang="en-US" sz="1800" i="1" dirty="0" smtClean="0">
                <a:solidFill>
                  <a:schemeClr val="tx1"/>
                </a:solidFill>
              </a:rPr>
              <a:t>short-term-project</a:t>
            </a:r>
            <a:r>
              <a:rPr lang="en-US" sz="1800" dirty="0" smtClean="0">
                <a:solidFill>
                  <a:schemeClr val="tx1"/>
                </a:solidFill>
              </a:rPr>
              <a:t>; or </a:t>
            </a:r>
          </a:p>
          <a:p>
            <a:pPr lvl="3" algn="l"/>
            <a:r>
              <a:rPr lang="en-US" sz="1800" dirty="0" smtClean="0">
                <a:solidFill>
                  <a:schemeClr val="tx1"/>
                </a:solidFill>
              </a:rPr>
              <a:t>      </a:t>
            </a:r>
            <a:r>
              <a:rPr lang="en-US" sz="1800" i="1" dirty="0" smtClean="0">
                <a:solidFill>
                  <a:schemeClr val="tx1"/>
                </a:solidFill>
              </a:rPr>
              <a:t>long-term-relationship</a:t>
            </a:r>
            <a:r>
              <a:rPr lang="en-US" sz="1800" dirty="0" smtClean="0">
                <a:solidFill>
                  <a:schemeClr val="tx1"/>
                </a:solidFill>
              </a:rPr>
              <a:t> focused?</a:t>
            </a:r>
          </a:p>
          <a:p>
            <a:pPr marL="1257300" lvl="2" indent="-342900" algn="l">
              <a:buFont typeface="Wingdings" pitchFamily="2" charset="2"/>
              <a:buChar char="Ø"/>
            </a:pPr>
            <a:endParaRPr lang="en-US" sz="1800" dirty="0" smtClean="0"/>
          </a:p>
          <a:p>
            <a:pPr marL="1257300" lvl="2" indent="-342900" algn="l">
              <a:buFont typeface="Wingdings" pitchFamily="2" charset="2"/>
              <a:buChar char="Ø"/>
            </a:pPr>
            <a:endParaRPr lang="en-US" sz="2000" dirty="0" smtClean="0">
              <a:solidFill>
                <a:schemeClr val="tx1"/>
              </a:solidFill>
            </a:endParaRP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366886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743200"/>
            <a:ext cx="6858000" cy="3657600"/>
          </a:xfrm>
        </p:spPr>
        <p:txBody>
          <a:bodyPr>
            <a:normAutofit/>
          </a:bodyPr>
          <a:lstStyle/>
          <a:p>
            <a:endParaRPr lang="en-US" sz="3800" cap="none" spc="0" dirty="0">
              <a:solidFill>
                <a:schemeClr val="tx1"/>
              </a:solidFill>
            </a:endParaRPr>
          </a:p>
          <a:p>
            <a:r>
              <a:rPr lang="en-US" sz="3800" cap="none" spc="0" dirty="0" smtClean="0">
                <a:solidFill>
                  <a:schemeClr val="tx1"/>
                </a:solidFill>
              </a:rPr>
              <a:t>Mission Strategy Grenades</a:t>
            </a:r>
          </a:p>
        </p:txBody>
      </p:sp>
      <p:sp>
        <p:nvSpPr>
          <p:cNvPr id="2" name="Title 1"/>
          <p:cNvSpPr>
            <a:spLocks noGrp="1"/>
          </p:cNvSpPr>
          <p:nvPr>
            <p:ph type="ctrTitle"/>
          </p:nvPr>
        </p:nvSpPr>
        <p:spPr>
          <a:xfrm>
            <a:off x="457200" y="381000"/>
            <a:ext cx="5943600" cy="19050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Polarizing Statements</a:t>
            </a:r>
            <a:endParaRPr lang="en-US" sz="4000" b="1"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26408" r="23271"/>
          <a:stretch/>
        </p:blipFill>
        <p:spPr>
          <a:xfrm>
            <a:off x="4754880" y="276688"/>
            <a:ext cx="1188720" cy="1874176"/>
          </a:xfrm>
          <a:prstGeom prst="rect">
            <a:avLst/>
          </a:prstGeom>
        </p:spPr>
      </p:pic>
    </p:spTree>
    <p:extLst>
      <p:ext uri="{BB962C8B-B14F-4D97-AF65-F5344CB8AC3E}">
        <p14:creationId xmlns:p14="http://schemas.microsoft.com/office/powerpoint/2010/main" val="3180572520"/>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2819400"/>
            <a:ext cx="7848600" cy="3657600"/>
          </a:xfrm>
        </p:spPr>
        <p:txBody>
          <a:bodyPr>
            <a:normAutofit/>
          </a:bodyPr>
          <a:lstStyle/>
          <a:p>
            <a:pPr algn="l"/>
            <a:r>
              <a:rPr lang="en-US" sz="2000" cap="none" spc="0" dirty="0" smtClean="0">
                <a:solidFill>
                  <a:schemeClr val="tx1"/>
                </a:solidFill>
              </a:rPr>
              <a:t>What do we learn?</a:t>
            </a:r>
          </a:p>
          <a:p>
            <a:pPr algn="l"/>
            <a:endParaRPr lang="en-US" sz="800" cap="none" spc="0" dirty="0" smtClean="0">
              <a:solidFill>
                <a:schemeClr val="tx1"/>
              </a:solidFill>
            </a:endParaRPr>
          </a:p>
          <a:p>
            <a:pPr marL="342900" indent="-342900" algn="l">
              <a:buFont typeface="Wingdings" pitchFamily="2" charset="2"/>
              <a:buChar char="Ø"/>
            </a:pPr>
            <a:r>
              <a:rPr lang="en-US" sz="2400" cap="none" spc="0" dirty="0" smtClean="0">
                <a:solidFill>
                  <a:schemeClr val="accent1"/>
                </a:solidFill>
                <a:effectLst>
                  <a:outerShdw blurRad="38100" dist="38100" dir="2700000" algn="tl">
                    <a:srgbClr val="000000">
                      <a:alpha val="43137"/>
                    </a:srgbClr>
                  </a:outerShdw>
                </a:effectLst>
              </a:rPr>
              <a:t>Best Practices:</a:t>
            </a:r>
          </a:p>
          <a:p>
            <a:pPr marL="800100" lvl="1" indent="-342900" algn="l">
              <a:buFont typeface="Wingdings" pitchFamily="2" charset="2"/>
              <a:buChar char="Ø"/>
            </a:pPr>
            <a:r>
              <a:rPr lang="en-US" sz="2000" b="1" dirty="0" smtClean="0">
                <a:solidFill>
                  <a:schemeClr val="tx1"/>
                </a:solidFill>
              </a:rPr>
              <a:t>Examine the project’s accountability structure: </a:t>
            </a:r>
          </a:p>
          <a:p>
            <a:pPr marL="1257300" lvl="2" indent="-342900" algn="l">
              <a:buFont typeface="Wingdings" pitchFamily="2" charset="2"/>
              <a:buChar char="Ø"/>
            </a:pPr>
            <a:r>
              <a:rPr lang="en-US" sz="1800" dirty="0" smtClean="0"/>
              <a:t>Is there an “abundance of counselors?” </a:t>
            </a:r>
            <a:r>
              <a:rPr lang="en-US" sz="1800" dirty="0" smtClean="0">
                <a:solidFill>
                  <a:schemeClr val="tx1"/>
                </a:solidFill>
              </a:rPr>
              <a:t>(Proverbs 24:3-7)</a:t>
            </a:r>
          </a:p>
          <a:p>
            <a:pPr marL="1257300" lvl="2" indent="-342900" algn="l">
              <a:buFont typeface="Wingdings" pitchFamily="2" charset="2"/>
              <a:buChar char="Ø"/>
            </a:pPr>
            <a:r>
              <a:rPr lang="en-US" sz="1800" dirty="0" smtClean="0"/>
              <a:t>Is there a thoughtful plan to complete? (Luke 14:28-30)</a:t>
            </a:r>
          </a:p>
          <a:p>
            <a:pPr marL="1257300" lvl="2" indent="-342900" algn="l">
              <a:buFont typeface="Wingdings" pitchFamily="2" charset="2"/>
              <a:buChar char="Ø"/>
            </a:pPr>
            <a:endParaRPr lang="en-US" sz="1800" dirty="0">
              <a:solidFill>
                <a:schemeClr val="tx1"/>
              </a:solidFill>
            </a:endParaRPr>
          </a:p>
          <a:p>
            <a:pPr marL="800100" lvl="1" indent="-342900" algn="l">
              <a:buFont typeface="Wingdings" pitchFamily="2" charset="2"/>
              <a:buChar char="Ø"/>
            </a:pPr>
            <a:endParaRPr lang="en-US" sz="2000" dirty="0" smtClean="0">
              <a:solidFill>
                <a:schemeClr val="tx1"/>
              </a:solidFill>
            </a:endParaRPr>
          </a:p>
          <a:p>
            <a:pPr algn="l"/>
            <a:endParaRPr lang="en-US" sz="2000" cap="none" spc="0" dirty="0" smtClean="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1790914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819400"/>
            <a:ext cx="7467600" cy="3657600"/>
          </a:xfrm>
        </p:spPr>
        <p:txBody>
          <a:bodyPr>
            <a:normAutofit/>
          </a:bodyPr>
          <a:lstStyle/>
          <a:p>
            <a:pPr algn="l"/>
            <a:r>
              <a:rPr lang="en-US" sz="2400" b="0" cap="none" spc="0" dirty="0" smtClean="0">
                <a:solidFill>
                  <a:schemeClr val="tx1"/>
                </a:solidFill>
              </a:rPr>
              <a:t>9 </a:t>
            </a:r>
            <a:r>
              <a:rPr lang="en-US" sz="2400" b="0" cap="none" spc="0" dirty="0">
                <a:solidFill>
                  <a:schemeClr val="tx1"/>
                </a:solidFill>
              </a:rPr>
              <a:t>Two are better than one, because they have a good reward for their toil. 10 For if they fall, one will lift up his fellow. But woe to him who is alone when he falls and has not another to lift him up! 11 Again, if two lie together, they keep warm, but how can one keep warm alone? 12 And though a man might prevail against one who is alone, two will withstand him—a threefold cord is not quickly </a:t>
            </a:r>
            <a:r>
              <a:rPr lang="en-US" sz="2400" b="0" cap="none" spc="0" dirty="0" smtClean="0">
                <a:solidFill>
                  <a:schemeClr val="tx1"/>
                </a:solidFill>
              </a:rPr>
              <a:t>broken.</a:t>
            </a:r>
          </a:p>
          <a:p>
            <a:pPr algn="l"/>
            <a:r>
              <a:rPr lang="en-US" sz="2400" b="0" cap="none" spc="0" dirty="0" smtClean="0">
                <a:solidFill>
                  <a:schemeClr val="tx1"/>
                </a:solidFill>
              </a:rPr>
              <a:t>						</a:t>
            </a:r>
            <a:r>
              <a:rPr lang="en-US" sz="2000" b="0" cap="none" spc="0" dirty="0" err="1" smtClean="0">
                <a:solidFill>
                  <a:schemeClr val="tx1"/>
                </a:solidFill>
              </a:rPr>
              <a:t>Ecc</a:t>
            </a:r>
            <a:r>
              <a:rPr lang="en-US" sz="2000" b="0" cap="none" spc="0" dirty="0" smtClean="0">
                <a:solidFill>
                  <a:schemeClr val="tx1"/>
                </a:solidFill>
              </a:rPr>
              <a:t> 4:9-12</a:t>
            </a:r>
          </a:p>
        </p:txBody>
      </p:sp>
      <p:sp>
        <p:nvSpPr>
          <p:cNvPr id="2" name="Title 1"/>
          <p:cNvSpPr>
            <a:spLocks noGrp="1"/>
          </p:cNvSpPr>
          <p:nvPr>
            <p:ph type="ctrTitle"/>
          </p:nvPr>
        </p:nvSpPr>
        <p:spPr>
          <a:xfrm>
            <a:off x="457200" y="381000"/>
            <a:ext cx="5943600" cy="19050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endParaRPr lang="en-US" sz="4000" b="1"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36" r="3696"/>
          <a:stretch/>
        </p:blipFill>
        <p:spPr bwMode="auto">
          <a:xfrm>
            <a:off x="491836" y="255129"/>
            <a:ext cx="3810000" cy="2017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0825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819400"/>
            <a:ext cx="6858000" cy="3657600"/>
          </a:xfrm>
        </p:spPr>
        <p:txBody>
          <a:bodyPr>
            <a:normAutofit fontScale="92500" lnSpcReduction="10000"/>
          </a:bodyPr>
          <a:lstStyle/>
          <a:p>
            <a:r>
              <a:rPr lang="en-US" sz="4600" cap="none" spc="0" dirty="0" smtClean="0">
                <a:solidFill>
                  <a:schemeClr val="tx1"/>
                </a:solidFill>
                <a:cs typeface="Arial" pitchFamily="34" charset="0"/>
              </a:rPr>
              <a:t>Eric Vess</a:t>
            </a:r>
          </a:p>
          <a:p>
            <a:r>
              <a:rPr lang="en-US" sz="3000" cap="none" spc="0" dirty="0" smtClean="0">
                <a:solidFill>
                  <a:schemeClr val="tx1"/>
                </a:solidFill>
              </a:rPr>
              <a:t>ANM US Director</a:t>
            </a:r>
          </a:p>
          <a:p>
            <a:r>
              <a:rPr lang="en-US" sz="3000" cap="none" spc="0" dirty="0" smtClean="0">
                <a:solidFill>
                  <a:schemeClr val="tx1"/>
                </a:solidFill>
              </a:rPr>
              <a:t>Reaching the Remaining Unreached (RRU)</a:t>
            </a:r>
          </a:p>
          <a:p>
            <a:r>
              <a:rPr lang="en-US" sz="3600" b="0" cap="none" spc="0" dirty="0" smtClean="0">
                <a:solidFill>
                  <a:schemeClr val="tx1"/>
                </a:solidFill>
                <a:hlinkClick r:id="rId2"/>
              </a:rPr>
              <a:t>eric@adnamis.org</a:t>
            </a:r>
            <a:endParaRPr lang="en-US" sz="3600" b="0" cap="none" spc="0" dirty="0" smtClean="0">
              <a:solidFill>
                <a:schemeClr val="tx1"/>
              </a:solidFill>
            </a:endParaRPr>
          </a:p>
          <a:p>
            <a:r>
              <a:rPr lang="en-US" sz="3600" b="0" cap="none" spc="0" dirty="0" smtClean="0">
                <a:solidFill>
                  <a:schemeClr val="tx1"/>
                </a:solidFill>
                <a:hlinkClick r:id="rId3"/>
              </a:rPr>
              <a:t>ecvess@gmail.com</a:t>
            </a:r>
            <a:endParaRPr lang="en-US" sz="3600" b="0" cap="none" spc="0" dirty="0" smtClean="0">
              <a:solidFill>
                <a:schemeClr val="tx1"/>
              </a:solidFill>
            </a:endParaRPr>
          </a:p>
          <a:p>
            <a:r>
              <a:rPr lang="en-US" sz="3100" b="0" cap="none" spc="0" dirty="0" smtClean="0">
                <a:solidFill>
                  <a:schemeClr val="tx1"/>
                </a:solidFill>
                <a:hlinkClick r:id="rId4"/>
              </a:rPr>
              <a:t>www.advancingnativemissions.com</a:t>
            </a:r>
            <a:endParaRPr lang="en-US" sz="3100" b="0" cap="none" spc="0" dirty="0" smtClean="0">
              <a:solidFill>
                <a:schemeClr val="tx1"/>
              </a:solidFill>
            </a:endParaRPr>
          </a:p>
          <a:p>
            <a:endParaRPr lang="en-US" b="0" cap="none" spc="0" dirty="0">
              <a:solidFill>
                <a:srgbClr val="C00000"/>
              </a:solidFill>
            </a:endParaRPr>
          </a:p>
        </p:txBody>
      </p:sp>
      <p:sp>
        <p:nvSpPr>
          <p:cNvPr id="2" name="Title 1"/>
          <p:cNvSpPr>
            <a:spLocks noGrp="1"/>
          </p:cNvSpPr>
          <p:nvPr>
            <p:ph type="ctrTitle"/>
          </p:nvPr>
        </p:nvSpPr>
        <p:spPr>
          <a:xfrm>
            <a:off x="457200" y="381000"/>
            <a:ext cx="5105400" cy="1905000"/>
          </a:xfrm>
        </p:spPr>
        <p:txBody>
          <a:bodyPr>
            <a:noAutofit/>
          </a:bodyPr>
          <a:lstStyle/>
          <a:p>
            <a:pPr algn="l"/>
            <a:r>
              <a:rPr lang="en-US" sz="4000" b="1" dirty="0" smtClean="0">
                <a:solidFill>
                  <a:srgbClr val="C00000"/>
                </a:solidFill>
                <a:effectLst>
                  <a:outerShdw blurRad="38100" dist="38100" dir="2700000" algn="tl">
                    <a:srgbClr val="000000">
                      <a:alpha val="43137"/>
                    </a:srgbClr>
                  </a:outerShdw>
                </a:effectLst>
              </a:rPr>
              <a:t>Facilitating 	Indigenous 			Ministries</a:t>
            </a:r>
            <a:endParaRPr lang="en-US" sz="4000"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Tree>
    <p:extLst>
      <p:ext uri="{BB962C8B-B14F-4D97-AF65-F5344CB8AC3E}">
        <p14:creationId xmlns:p14="http://schemas.microsoft.com/office/powerpoint/2010/main" val="330598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819400"/>
            <a:ext cx="6858000" cy="3657600"/>
          </a:xfrm>
        </p:spPr>
        <p:txBody>
          <a:bodyPr>
            <a:normAutofit/>
          </a:bodyPr>
          <a:lstStyle/>
          <a:p>
            <a:r>
              <a:rPr lang="en-US" sz="3200" b="0" cap="none" spc="0" dirty="0">
                <a:solidFill>
                  <a:schemeClr val="tx1"/>
                </a:solidFill>
              </a:rPr>
              <a:t>“Send </a:t>
            </a:r>
            <a:r>
              <a:rPr lang="en-US" sz="3200" u="sng" cap="none" spc="0" dirty="0">
                <a:solidFill>
                  <a:schemeClr val="tx1"/>
                </a:solidFill>
              </a:rPr>
              <a:t>money</a:t>
            </a:r>
            <a:r>
              <a:rPr lang="en-US" sz="3200" b="0" cap="none" spc="0" dirty="0">
                <a:solidFill>
                  <a:schemeClr val="tx1"/>
                </a:solidFill>
              </a:rPr>
              <a:t>, never send people!”</a:t>
            </a:r>
          </a:p>
          <a:p>
            <a:endParaRPr lang="en-US" sz="3800" cap="none" spc="0" dirty="0">
              <a:solidFill>
                <a:schemeClr val="tx1"/>
              </a:solidFill>
            </a:endParaRPr>
          </a:p>
        </p:txBody>
      </p:sp>
      <p:sp>
        <p:nvSpPr>
          <p:cNvPr id="2" name="Title 1"/>
          <p:cNvSpPr>
            <a:spLocks noGrp="1"/>
          </p:cNvSpPr>
          <p:nvPr>
            <p:ph type="ctrTitle"/>
          </p:nvPr>
        </p:nvSpPr>
        <p:spPr>
          <a:xfrm>
            <a:off x="457200" y="381000"/>
            <a:ext cx="5943600" cy="19050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Polarizing Statements</a:t>
            </a:r>
            <a:endParaRPr lang="en-US" sz="4000" b="1"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26408" r="23271"/>
          <a:stretch/>
        </p:blipFill>
        <p:spPr>
          <a:xfrm>
            <a:off x="4754880" y="276688"/>
            <a:ext cx="1188720" cy="1874176"/>
          </a:xfrm>
          <a:prstGeom prst="rect">
            <a:avLst/>
          </a:prstGeom>
        </p:spPr>
      </p:pic>
    </p:spTree>
    <p:extLst>
      <p:ext uri="{BB962C8B-B14F-4D97-AF65-F5344CB8AC3E}">
        <p14:creationId xmlns:p14="http://schemas.microsoft.com/office/powerpoint/2010/main" val="3061846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819400"/>
            <a:ext cx="6858000" cy="3657600"/>
          </a:xfrm>
        </p:spPr>
        <p:txBody>
          <a:bodyPr>
            <a:normAutofit/>
          </a:bodyPr>
          <a:lstStyle/>
          <a:p>
            <a:r>
              <a:rPr lang="en-US" sz="3200" b="0" cap="none" spc="0" dirty="0">
                <a:solidFill>
                  <a:schemeClr val="tx1"/>
                </a:solidFill>
              </a:rPr>
              <a:t>“Send </a:t>
            </a:r>
            <a:r>
              <a:rPr lang="en-US" sz="3200" u="sng" cap="none" spc="0" dirty="0">
                <a:solidFill>
                  <a:schemeClr val="tx1"/>
                </a:solidFill>
              </a:rPr>
              <a:t>money</a:t>
            </a:r>
            <a:r>
              <a:rPr lang="en-US" sz="3200" b="0" cap="none" spc="0" dirty="0">
                <a:solidFill>
                  <a:schemeClr val="tx1"/>
                </a:solidFill>
              </a:rPr>
              <a:t>, never send people</a:t>
            </a:r>
            <a:r>
              <a:rPr lang="en-US" sz="3200" b="0" cap="none" spc="0" dirty="0" smtClean="0">
                <a:solidFill>
                  <a:schemeClr val="tx1"/>
                </a:solidFill>
              </a:rPr>
              <a:t>!”</a:t>
            </a:r>
          </a:p>
          <a:p>
            <a:endParaRPr lang="en-US" sz="3200" b="0" cap="none" spc="0" dirty="0">
              <a:solidFill>
                <a:schemeClr val="tx1"/>
              </a:solidFill>
            </a:endParaRPr>
          </a:p>
          <a:p>
            <a:r>
              <a:rPr lang="en-US" sz="3200" b="0" cap="none" spc="0" dirty="0">
                <a:solidFill>
                  <a:schemeClr val="tx1"/>
                </a:solidFill>
              </a:rPr>
              <a:t>“Send </a:t>
            </a:r>
            <a:r>
              <a:rPr lang="en-US" sz="3200" u="sng" cap="none" spc="0" dirty="0">
                <a:solidFill>
                  <a:schemeClr val="tx1"/>
                </a:solidFill>
              </a:rPr>
              <a:t>people</a:t>
            </a:r>
            <a:r>
              <a:rPr lang="en-US" sz="3200" b="0" cap="none" spc="0" dirty="0">
                <a:solidFill>
                  <a:schemeClr val="tx1"/>
                </a:solidFill>
              </a:rPr>
              <a:t>, never send money!”</a:t>
            </a:r>
          </a:p>
          <a:p>
            <a:endParaRPr lang="en-US" sz="3200" b="0" cap="none" spc="0" dirty="0">
              <a:solidFill>
                <a:schemeClr val="tx1"/>
              </a:solidFill>
            </a:endParaRPr>
          </a:p>
          <a:p>
            <a:endParaRPr lang="en-US" sz="3800" cap="none" spc="0" dirty="0">
              <a:solidFill>
                <a:schemeClr val="tx1"/>
              </a:solidFill>
            </a:endParaRPr>
          </a:p>
        </p:txBody>
      </p:sp>
      <p:sp>
        <p:nvSpPr>
          <p:cNvPr id="2" name="Title 1"/>
          <p:cNvSpPr>
            <a:spLocks noGrp="1"/>
          </p:cNvSpPr>
          <p:nvPr>
            <p:ph type="ctrTitle"/>
          </p:nvPr>
        </p:nvSpPr>
        <p:spPr>
          <a:xfrm>
            <a:off x="457200" y="381000"/>
            <a:ext cx="5943600" cy="19050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Polarizing Statements</a:t>
            </a:r>
            <a:endParaRPr lang="en-US" sz="4000" b="1"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26408" r="23271"/>
          <a:stretch/>
        </p:blipFill>
        <p:spPr>
          <a:xfrm>
            <a:off x="4754880" y="276688"/>
            <a:ext cx="1188720" cy="1874176"/>
          </a:xfrm>
          <a:prstGeom prst="rect">
            <a:avLst/>
          </a:prstGeom>
        </p:spPr>
      </p:pic>
    </p:spTree>
    <p:extLst>
      <p:ext uri="{BB962C8B-B14F-4D97-AF65-F5344CB8AC3E}">
        <p14:creationId xmlns:p14="http://schemas.microsoft.com/office/powerpoint/2010/main" val="360513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819400"/>
            <a:ext cx="7467600" cy="3657600"/>
          </a:xfrm>
        </p:spPr>
        <p:txBody>
          <a:bodyPr>
            <a:normAutofit/>
          </a:bodyPr>
          <a:lstStyle/>
          <a:p>
            <a:pPr algn="l"/>
            <a:endParaRPr lang="en-US" sz="3200" b="0" cap="none" spc="0" dirty="0" smtClean="0">
              <a:solidFill>
                <a:schemeClr val="tx1"/>
              </a:solidFill>
            </a:endParaRPr>
          </a:p>
          <a:p>
            <a:pPr algn="l"/>
            <a:r>
              <a:rPr lang="en-US" sz="3200" b="0" cap="none" spc="0" dirty="0" smtClean="0">
                <a:solidFill>
                  <a:schemeClr val="tx1"/>
                </a:solidFill>
              </a:rPr>
              <a:t>    “Send				         “Send</a:t>
            </a:r>
          </a:p>
          <a:p>
            <a:pPr algn="l"/>
            <a:r>
              <a:rPr lang="en-US" sz="3200" b="0" cap="none" spc="0" dirty="0" smtClean="0">
                <a:solidFill>
                  <a:schemeClr val="tx1"/>
                </a:solidFill>
              </a:rPr>
              <a:t>   MONEY		         		       PEOPLE</a:t>
            </a:r>
          </a:p>
          <a:p>
            <a:pPr algn="l"/>
            <a:r>
              <a:rPr lang="en-US" sz="3200" b="0" cap="none" spc="0" dirty="0">
                <a:solidFill>
                  <a:schemeClr val="tx1"/>
                </a:solidFill>
              </a:rPr>
              <a:t> </a:t>
            </a:r>
            <a:r>
              <a:rPr lang="en-US" sz="3200" b="0" cap="none" spc="0" dirty="0" smtClean="0">
                <a:solidFill>
                  <a:schemeClr val="tx1"/>
                </a:solidFill>
              </a:rPr>
              <a:t>     not					  not</a:t>
            </a:r>
          </a:p>
          <a:p>
            <a:pPr algn="l"/>
            <a:r>
              <a:rPr lang="en-US" sz="3200" b="0" cap="none" spc="0" dirty="0">
                <a:solidFill>
                  <a:schemeClr val="tx1"/>
                </a:solidFill>
              </a:rPr>
              <a:t> </a:t>
            </a:r>
            <a:r>
              <a:rPr lang="en-US" sz="3200" b="0" cap="none" spc="0" dirty="0" smtClean="0">
                <a:solidFill>
                  <a:schemeClr val="tx1"/>
                </a:solidFill>
              </a:rPr>
              <a:t>   people!”                                    money!”</a:t>
            </a:r>
          </a:p>
        </p:txBody>
      </p:sp>
      <p:sp>
        <p:nvSpPr>
          <p:cNvPr id="2" name="Title 1"/>
          <p:cNvSpPr>
            <a:spLocks noGrp="1"/>
          </p:cNvSpPr>
          <p:nvPr>
            <p:ph type="ctrTitle"/>
          </p:nvPr>
        </p:nvSpPr>
        <p:spPr>
          <a:xfrm>
            <a:off x="457200" y="381000"/>
            <a:ext cx="5943600" cy="19050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Polarizing Statements</a:t>
            </a:r>
            <a:endParaRPr lang="en-US" sz="4000" b="1"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5532"/>
          <a:stretch/>
        </p:blipFill>
        <p:spPr>
          <a:xfrm>
            <a:off x="3187700" y="2735943"/>
            <a:ext cx="2819400" cy="3435827"/>
          </a:xfrm>
          <a:prstGeom prst="rect">
            <a:avLst/>
          </a:prstGeom>
        </p:spPr>
      </p:pic>
    </p:spTree>
    <p:extLst>
      <p:ext uri="{BB962C8B-B14F-4D97-AF65-F5344CB8AC3E}">
        <p14:creationId xmlns:p14="http://schemas.microsoft.com/office/powerpoint/2010/main" val="1744308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819400"/>
            <a:ext cx="7467600" cy="3657600"/>
          </a:xfrm>
        </p:spPr>
        <p:txBody>
          <a:bodyPr>
            <a:normAutofit/>
          </a:bodyPr>
          <a:lstStyle/>
          <a:p>
            <a:pPr algn="l"/>
            <a:r>
              <a:rPr lang="en-US" sz="2800" b="0" cap="none" spc="0" dirty="0" smtClean="0">
                <a:solidFill>
                  <a:schemeClr val="tx1"/>
                </a:solidFill>
              </a:rPr>
              <a:t>We send </a:t>
            </a:r>
            <a:r>
              <a:rPr lang="en-US" sz="2800" cap="none" spc="0" dirty="0" smtClean="0">
                <a:solidFill>
                  <a:schemeClr val="accent1"/>
                </a:solidFill>
              </a:rPr>
              <a:t>people</a:t>
            </a:r>
            <a:r>
              <a:rPr lang="en-US" sz="2800" b="0" cap="none" spc="0" dirty="0" smtClean="0">
                <a:solidFill>
                  <a:schemeClr val="tx1"/>
                </a:solidFill>
              </a:rPr>
              <a:t> because Christ commands it!</a:t>
            </a:r>
          </a:p>
          <a:p>
            <a:pPr algn="l"/>
            <a:r>
              <a:rPr lang="en-US" sz="2400" b="0" cap="none" spc="0" dirty="0" smtClean="0">
                <a:solidFill>
                  <a:schemeClr val="tx1"/>
                </a:solidFill>
              </a:rPr>
              <a:t>(Matt 28:19; Mark 16:15; also see: Rom 10:15)</a:t>
            </a:r>
          </a:p>
        </p:txBody>
      </p:sp>
      <p:sp>
        <p:nvSpPr>
          <p:cNvPr id="2" name="Title 1"/>
          <p:cNvSpPr>
            <a:spLocks noGrp="1"/>
          </p:cNvSpPr>
          <p:nvPr>
            <p:ph type="ctrTitle"/>
          </p:nvPr>
        </p:nvSpPr>
        <p:spPr>
          <a:xfrm>
            <a:off x="457200" y="381000"/>
            <a:ext cx="5943600" cy="19050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endParaRPr lang="en-US" sz="4000" b="1"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36" r="3696"/>
          <a:stretch/>
        </p:blipFill>
        <p:spPr bwMode="auto">
          <a:xfrm>
            <a:off x="491836" y="255129"/>
            <a:ext cx="3810000" cy="2017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603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2819400"/>
            <a:ext cx="7467600" cy="3657600"/>
          </a:xfrm>
        </p:spPr>
        <p:txBody>
          <a:bodyPr>
            <a:normAutofit/>
          </a:bodyPr>
          <a:lstStyle/>
          <a:p>
            <a:pPr algn="l"/>
            <a:r>
              <a:rPr lang="en-US" sz="2800" b="0" cap="none" spc="0" dirty="0" smtClean="0">
                <a:solidFill>
                  <a:schemeClr val="tx1"/>
                </a:solidFill>
              </a:rPr>
              <a:t>We send </a:t>
            </a:r>
            <a:r>
              <a:rPr lang="en-US" sz="2800" cap="none" spc="0" dirty="0" smtClean="0">
                <a:solidFill>
                  <a:schemeClr val="accent1"/>
                </a:solidFill>
              </a:rPr>
              <a:t>people</a:t>
            </a:r>
            <a:r>
              <a:rPr lang="en-US" sz="2800" b="0" cap="none" spc="0" dirty="0" smtClean="0">
                <a:solidFill>
                  <a:schemeClr val="tx1"/>
                </a:solidFill>
              </a:rPr>
              <a:t> because Christ commands it!</a:t>
            </a:r>
          </a:p>
          <a:p>
            <a:pPr algn="l"/>
            <a:r>
              <a:rPr lang="en-US" sz="2400" b="0" cap="none" spc="0" dirty="0" smtClean="0">
                <a:solidFill>
                  <a:schemeClr val="tx1"/>
                </a:solidFill>
              </a:rPr>
              <a:t>(Matt 28:19; Mark 16:15; also see: Rom 10:15)</a:t>
            </a:r>
          </a:p>
          <a:p>
            <a:pPr algn="l"/>
            <a:endParaRPr lang="en-US" sz="1100" b="0" cap="none" spc="0" dirty="0" smtClean="0">
              <a:solidFill>
                <a:schemeClr val="tx1"/>
              </a:solidFill>
            </a:endParaRPr>
          </a:p>
          <a:p>
            <a:pPr algn="l"/>
            <a:r>
              <a:rPr lang="en-US" sz="2800" b="0" cap="none" spc="0" dirty="0">
                <a:solidFill>
                  <a:schemeClr val="tx1"/>
                </a:solidFill>
              </a:rPr>
              <a:t>We send </a:t>
            </a:r>
            <a:r>
              <a:rPr lang="en-US" sz="2800" cap="none" spc="0" dirty="0">
                <a:solidFill>
                  <a:schemeClr val="accent1"/>
                </a:solidFill>
              </a:rPr>
              <a:t>money</a:t>
            </a:r>
            <a:r>
              <a:rPr lang="en-US" sz="2800" b="0" cap="none" spc="0" dirty="0">
                <a:solidFill>
                  <a:schemeClr val="tx1"/>
                </a:solidFill>
              </a:rPr>
              <a:t> (&amp; other resources) because Scripture exhorts believers to provide for their household (family) and the household of faith (church) &amp; provides examples of financial gifts to </a:t>
            </a:r>
            <a:r>
              <a:rPr lang="en-US" sz="2800" b="0" cap="none" spc="0" dirty="0" smtClean="0">
                <a:solidFill>
                  <a:schemeClr val="tx1"/>
                </a:solidFill>
              </a:rPr>
              <a:t>meet needs. </a:t>
            </a:r>
            <a:r>
              <a:rPr lang="en-US" sz="2000" b="0" cap="none" spc="0" dirty="0" smtClean="0">
                <a:solidFill>
                  <a:schemeClr val="tx1"/>
                </a:solidFill>
              </a:rPr>
              <a:t>(</a:t>
            </a:r>
            <a:r>
              <a:rPr lang="en-US" sz="2000" b="0" cap="none" spc="0" dirty="0">
                <a:solidFill>
                  <a:schemeClr val="tx1"/>
                </a:solidFill>
              </a:rPr>
              <a:t>1 Tim 5:7; </a:t>
            </a:r>
            <a:r>
              <a:rPr lang="en-US" sz="2000" b="0" cap="none" spc="0" dirty="0" smtClean="0">
                <a:solidFill>
                  <a:schemeClr val="tx1"/>
                </a:solidFill>
              </a:rPr>
              <a:t>Gal 6:10; 2 </a:t>
            </a:r>
            <a:r>
              <a:rPr lang="en-US" sz="2000" b="0" cap="none" spc="0" dirty="0" err="1" smtClean="0">
                <a:solidFill>
                  <a:schemeClr val="tx1"/>
                </a:solidFill>
              </a:rPr>
              <a:t>Cor</a:t>
            </a:r>
            <a:r>
              <a:rPr lang="en-US" sz="2000" b="0" cap="none" spc="0" dirty="0" smtClean="0">
                <a:solidFill>
                  <a:schemeClr val="tx1"/>
                </a:solidFill>
              </a:rPr>
              <a:t> 9:1-5)</a:t>
            </a:r>
            <a:endParaRPr lang="en-US" sz="2000" b="0" cap="none" spc="0" dirty="0">
              <a:solidFill>
                <a:schemeClr val="tx1"/>
              </a:solidFill>
            </a:endParaRPr>
          </a:p>
          <a:p>
            <a:pPr algn="l"/>
            <a:endParaRPr lang="en-US" sz="2400" b="0" cap="none" spc="0" dirty="0" smtClean="0">
              <a:solidFill>
                <a:schemeClr val="tx1"/>
              </a:solidFill>
            </a:endParaRPr>
          </a:p>
        </p:txBody>
      </p:sp>
      <p:sp>
        <p:nvSpPr>
          <p:cNvPr id="2" name="Title 1"/>
          <p:cNvSpPr>
            <a:spLocks noGrp="1"/>
          </p:cNvSpPr>
          <p:nvPr>
            <p:ph type="ctrTitle"/>
          </p:nvPr>
        </p:nvSpPr>
        <p:spPr>
          <a:xfrm>
            <a:off x="457200" y="381000"/>
            <a:ext cx="5943600" cy="19050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endParaRPr lang="en-US" sz="4000" b="1" dirty="0">
              <a:solidFill>
                <a:srgbClr val="C00000"/>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736" r="3696"/>
          <a:stretch/>
        </p:blipFill>
        <p:spPr bwMode="auto">
          <a:xfrm>
            <a:off x="491836" y="255129"/>
            <a:ext cx="3810000" cy="2017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7506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819400"/>
            <a:ext cx="8077200" cy="3657600"/>
          </a:xfrm>
        </p:spPr>
        <p:txBody>
          <a:bodyPr>
            <a:normAutofit/>
          </a:bodyPr>
          <a:lstStyle/>
          <a:p>
            <a:r>
              <a:rPr lang="en-US" sz="3600" b="0" cap="none" spc="0" dirty="0" smtClean="0">
                <a:solidFill>
                  <a:schemeClr val="tx1"/>
                </a:solidFill>
              </a:rPr>
              <a:t>Not all </a:t>
            </a:r>
            <a:r>
              <a:rPr lang="en-US" sz="3600" cap="none" spc="0" dirty="0" smtClean="0">
                <a:solidFill>
                  <a:srgbClr val="C00000"/>
                </a:solidFill>
              </a:rPr>
              <a:t>“send money” </a:t>
            </a:r>
            <a:r>
              <a:rPr lang="en-US" sz="3600" b="0" cap="none" spc="0" dirty="0" smtClean="0">
                <a:solidFill>
                  <a:schemeClr val="tx1"/>
                </a:solidFill>
              </a:rPr>
              <a:t>projects </a:t>
            </a:r>
          </a:p>
          <a:p>
            <a:r>
              <a:rPr lang="en-US" sz="3600" b="0" cap="none" spc="0" dirty="0" smtClean="0">
                <a:solidFill>
                  <a:schemeClr val="tx1"/>
                </a:solidFill>
              </a:rPr>
              <a:t>are biblically healthy, </a:t>
            </a:r>
          </a:p>
          <a:p>
            <a:r>
              <a:rPr lang="en-US" sz="3600" b="0" cap="none" spc="0" dirty="0" smtClean="0">
                <a:solidFill>
                  <a:schemeClr val="tx1"/>
                </a:solidFill>
              </a:rPr>
              <a:t>just as not all </a:t>
            </a:r>
            <a:r>
              <a:rPr lang="en-US" sz="3600" cap="none" spc="0" dirty="0" smtClean="0">
                <a:solidFill>
                  <a:srgbClr val="C00000"/>
                </a:solidFill>
              </a:rPr>
              <a:t>“send people”</a:t>
            </a:r>
          </a:p>
          <a:p>
            <a:r>
              <a:rPr lang="en-US" sz="3600" b="0" cap="none" spc="0" dirty="0" smtClean="0">
                <a:solidFill>
                  <a:schemeClr val="tx1"/>
                </a:solidFill>
              </a:rPr>
              <a:t>approaches are </a:t>
            </a:r>
            <a:r>
              <a:rPr lang="en-US" sz="3600" b="0" cap="none" spc="0" dirty="0" err="1" smtClean="0">
                <a:solidFill>
                  <a:schemeClr val="tx1"/>
                </a:solidFill>
              </a:rPr>
              <a:t>missiologically</a:t>
            </a:r>
            <a:r>
              <a:rPr lang="en-US" sz="3600" b="0" cap="none" spc="0" dirty="0" smtClean="0">
                <a:solidFill>
                  <a:schemeClr val="tx1"/>
                </a:solidFill>
              </a:rPr>
              <a:t> sound.</a:t>
            </a:r>
          </a:p>
          <a:p>
            <a:pPr algn="l"/>
            <a:endParaRPr lang="en-US" sz="3200" b="0" cap="none" spc="0"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116227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384" y="2819400"/>
            <a:ext cx="7608616" cy="3657600"/>
          </a:xfrm>
        </p:spPr>
        <p:txBody>
          <a:bodyPr>
            <a:normAutofit/>
          </a:bodyPr>
          <a:lstStyle/>
          <a:p>
            <a:r>
              <a:rPr lang="en-US" sz="3600" b="0" cap="none" spc="0" dirty="0" smtClean="0">
                <a:solidFill>
                  <a:schemeClr val="tx1"/>
                </a:solidFill>
              </a:rPr>
              <a:t>The real issue is, when we send</a:t>
            </a:r>
          </a:p>
          <a:p>
            <a:r>
              <a:rPr lang="en-US" sz="3600" b="0" cap="none" spc="0" dirty="0" smtClean="0">
                <a:solidFill>
                  <a:schemeClr val="tx1"/>
                </a:solidFill>
              </a:rPr>
              <a:t>people and money, are we following</a:t>
            </a:r>
          </a:p>
          <a:p>
            <a:r>
              <a:rPr lang="en-US" sz="3600" b="0" cap="none" spc="0" dirty="0" smtClean="0">
                <a:solidFill>
                  <a:schemeClr val="tx1"/>
                </a:solidFill>
              </a:rPr>
              <a:t>biblical </a:t>
            </a:r>
            <a:r>
              <a:rPr lang="en-US" sz="3600" cap="none" spc="0" dirty="0" smtClean="0">
                <a:solidFill>
                  <a:srgbClr val="C00000"/>
                </a:solidFill>
              </a:rPr>
              <a:t>“best practices?” </a:t>
            </a:r>
          </a:p>
          <a:p>
            <a:endParaRPr lang="en-US" sz="1100" cap="none" spc="0" dirty="0" smtClean="0">
              <a:solidFill>
                <a:srgbClr val="C00000"/>
              </a:solidFill>
            </a:endParaRPr>
          </a:p>
          <a:p>
            <a:r>
              <a:rPr lang="en-US" sz="3600" b="0" cap="none" spc="0" dirty="0" smtClean="0">
                <a:solidFill>
                  <a:schemeClr val="tx1"/>
                </a:solidFill>
              </a:rPr>
              <a:t>And what can we learn from our </a:t>
            </a:r>
          </a:p>
          <a:p>
            <a:r>
              <a:rPr lang="en-US" sz="3600" b="0" cap="none" spc="0" dirty="0" smtClean="0">
                <a:solidFill>
                  <a:schemeClr val="tx1"/>
                </a:solidFill>
              </a:rPr>
              <a:t>failures, or </a:t>
            </a:r>
            <a:r>
              <a:rPr lang="en-US" sz="3600" cap="none" spc="0" dirty="0" smtClean="0">
                <a:solidFill>
                  <a:srgbClr val="C00000"/>
                </a:solidFill>
              </a:rPr>
              <a:t>“worst practices?”</a:t>
            </a:r>
            <a:endParaRPr lang="en-US" sz="3600" cap="none" spc="0" dirty="0">
              <a:solidFill>
                <a:srgbClr val="C00000"/>
              </a:solidFill>
            </a:endParaRPr>
          </a:p>
          <a:p>
            <a:pPr algn="l"/>
            <a:endParaRPr lang="en-US" sz="3200" b="0" cap="none" spc="0" dirty="0" smtClean="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2829" y="1067050"/>
            <a:ext cx="2131342" cy="1205540"/>
          </a:xfrm>
          <a:prstGeom prst="rect">
            <a:avLst/>
          </a:prstGeom>
        </p:spPr>
      </p:pic>
      <p:sp>
        <p:nvSpPr>
          <p:cNvPr id="2" name="Title 1"/>
          <p:cNvSpPr>
            <a:spLocks noGrp="1"/>
          </p:cNvSpPr>
          <p:nvPr>
            <p:ph type="ctrTitle"/>
          </p:nvPr>
        </p:nvSpPr>
        <p:spPr>
          <a:xfrm>
            <a:off x="457200" y="304800"/>
            <a:ext cx="5943600" cy="1981200"/>
          </a:xfrm>
        </p:spPr>
        <p:txBody>
          <a:bodyPr>
            <a:noAutofit/>
          </a:bodyPr>
          <a:lstStyle/>
          <a:p>
            <a:pPr algn="l"/>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t>
            </a: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r>
              <a:rPr lang="en-US" sz="4400" b="1" dirty="0">
                <a:solidFill>
                  <a:srgbClr val="C00000"/>
                </a:solidFill>
                <a:effectLst>
                  <a:outerShdw blurRad="38100" dist="38100" dir="2700000" algn="tl">
                    <a:srgbClr val="000000">
                      <a:alpha val="43137"/>
                    </a:srgbClr>
                  </a:outerShdw>
                </a:effectLst>
              </a:rPr>
              <a:t/>
            </a:r>
            <a:br>
              <a:rPr lang="en-US" sz="4400" b="1" dirty="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r>
            <a:br>
              <a:rPr lang="en-US" sz="4400" b="1" dirty="0" smtClean="0">
                <a:solidFill>
                  <a:srgbClr val="C00000"/>
                </a:solidFill>
                <a:effectLst>
                  <a:outerShdw blurRad="38100" dist="38100" dir="2700000" algn="tl">
                    <a:srgbClr val="000000">
                      <a:alpha val="43137"/>
                    </a:srgbClr>
                  </a:outerShdw>
                </a:effectLst>
              </a:rPr>
            </a:br>
            <a:r>
              <a:rPr lang="en-US" sz="4400" b="1" dirty="0" smtClean="0">
                <a:solidFill>
                  <a:srgbClr val="C00000"/>
                </a:solidFill>
                <a:effectLst>
                  <a:outerShdw blurRad="38100" dist="38100" dir="2700000" algn="tl">
                    <a:srgbClr val="000000">
                      <a:alpha val="43137"/>
                    </a:srgbClr>
                  </a:outerShdw>
                </a:effectLst>
              </a:rPr>
              <a:t>						 		</a:t>
            </a:r>
            <a:br>
              <a:rPr lang="en-US" sz="4400" b="1" dirty="0" smtClean="0">
                <a:solidFill>
                  <a:srgbClr val="C00000"/>
                </a:solidFill>
                <a:effectLst>
                  <a:outerShdw blurRad="38100" dist="38100" dir="2700000" algn="tl">
                    <a:srgbClr val="000000">
                      <a:alpha val="43137"/>
                    </a:srgbClr>
                  </a:outerShdw>
                </a:effectLst>
              </a:rPr>
            </a:br>
            <a:endParaRPr lang="en-US" sz="2000" b="1" dirty="0">
              <a:solidFill>
                <a:srgbClr val="C00000"/>
              </a:solidFill>
              <a:effectLst>
                <a:outerShdw blurRad="38100" dist="38100" dir="2700000" algn="tl">
                  <a:srgbClr val="000000">
                    <a:alpha val="43137"/>
                  </a:srgbClr>
                </a:outerShdw>
              </a:effectLst>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8334"/>
          <a:stretch/>
        </p:blipFill>
        <p:spPr>
          <a:xfrm>
            <a:off x="773384" y="228600"/>
            <a:ext cx="2194560" cy="2011680"/>
          </a:xfrm>
          <a:prstGeom prst="rect">
            <a:avLst/>
          </a:prstGeom>
        </p:spPr>
      </p:pic>
    </p:spTree>
    <p:extLst>
      <p:ext uri="{BB962C8B-B14F-4D97-AF65-F5344CB8AC3E}">
        <p14:creationId xmlns:p14="http://schemas.microsoft.com/office/powerpoint/2010/main" val="95676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1131</TotalTime>
  <Words>824</Words>
  <Application>Microsoft Office PowerPoint</Application>
  <PresentationFormat>On-screen Show (4:3)</PresentationFormat>
  <Paragraphs>159</Paragraphs>
  <Slides>22</Slides>
  <Notes>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Facilitating  Indigenous    Ministries</vt:lpstr>
      <vt:lpstr>             Polarizing Statements</vt:lpstr>
      <vt:lpstr>             Polarizing Statements</vt:lpstr>
      <vt:lpstr>             Polarizing Statements</vt:lpstr>
      <vt:lpstr>             Polarizing Statements</vt:lpstr>
      <vt:lpstr>             </vt:lpstr>
      <vt:lpstr>             </vt:lpstr>
      <vt:lpstr>                                 </vt:lpstr>
      <vt:lpstr>                                 </vt:lpstr>
      <vt:lpstr>                                 </vt:lpstr>
      <vt:lpstr>                                 </vt:lpstr>
      <vt:lpstr>                                 </vt:lpstr>
      <vt:lpstr>                                 </vt:lpstr>
      <vt:lpstr>                                 </vt:lpstr>
      <vt:lpstr>                                 </vt:lpstr>
      <vt:lpstr>                                 </vt:lpstr>
      <vt:lpstr>                                 </vt:lpstr>
      <vt:lpstr>                                 </vt:lpstr>
      <vt:lpstr>                                 </vt:lpstr>
      <vt:lpstr>                                 </vt:lpstr>
      <vt:lpstr>             </vt:lpstr>
      <vt:lpstr>Facilitating  Indigenous    Ministries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Facilitating  Indigenous    Ministries</dc:title>
  <dc:creator>Eric</dc:creator>
  <cp:lastModifiedBy>Eric</cp:lastModifiedBy>
  <cp:revision>124</cp:revision>
  <dcterms:created xsi:type="dcterms:W3CDTF">2006-08-16T00:00:00Z</dcterms:created>
  <dcterms:modified xsi:type="dcterms:W3CDTF">2012-03-24T11:56:57Z</dcterms:modified>
</cp:coreProperties>
</file>